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9" r:id="rId2"/>
    <p:sldId id="292" r:id="rId3"/>
    <p:sldId id="291" r:id="rId4"/>
    <p:sldId id="289" r:id="rId5"/>
    <p:sldId id="290" r:id="rId6"/>
    <p:sldId id="293" r:id="rId7"/>
    <p:sldId id="294" r:id="rId8"/>
    <p:sldId id="295" r:id="rId9"/>
    <p:sldId id="296" r:id="rId10"/>
    <p:sldId id="256" r:id="rId11"/>
    <p:sldId id="257" r:id="rId12"/>
    <p:sldId id="258" r:id="rId13"/>
    <p:sldId id="260" r:id="rId14"/>
    <p:sldId id="262" r:id="rId15"/>
    <p:sldId id="275" r:id="rId16"/>
    <p:sldId id="276" r:id="rId17"/>
    <p:sldId id="264" r:id="rId18"/>
    <p:sldId id="265" r:id="rId19"/>
    <p:sldId id="277" r:id="rId20"/>
    <p:sldId id="278" r:id="rId21"/>
    <p:sldId id="279" r:id="rId22"/>
    <p:sldId id="280" r:id="rId23"/>
    <p:sldId id="281" r:id="rId24"/>
    <p:sldId id="283" r:id="rId25"/>
    <p:sldId id="284" r:id="rId26"/>
    <p:sldId id="285" r:id="rId27"/>
    <p:sldId id="286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208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780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15810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549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9710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7460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241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320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82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088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976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540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53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889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908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880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39ADA-C9F8-4265-B6F8-11B962BE87C2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805640D-EE5B-4DEC-A4D3-76D581C1B0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41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oc.fipi.ru/oge/normativno-pravovye-dokumenty/04-41_13.02.2025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g.ru/sujet/2314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ozd.duma.gov.ru/bill/820310-8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70661" y="305789"/>
            <a:ext cx="10462160" cy="2104901"/>
          </a:xfrm>
        </p:spPr>
        <p:txBody>
          <a:bodyPr>
            <a:noAutofit/>
          </a:bodyPr>
          <a:lstStyle/>
          <a:p>
            <a:r>
              <a:rPr lang="ru-RU" sz="1800" b="1" dirty="0"/>
              <a:t>Совместными приказами </a:t>
            </a:r>
            <a:r>
              <a:rPr lang="ru-RU" sz="1800" b="1" dirty="0" err="1"/>
              <a:t>Минпросвещения</a:t>
            </a:r>
            <a:r>
              <a:rPr lang="ru-RU" sz="1800" b="1" dirty="0"/>
              <a:t> России и </a:t>
            </a:r>
            <a:r>
              <a:rPr lang="ru-RU" sz="1800" b="1" dirty="0" err="1"/>
              <a:t>Рособрнадзора</a:t>
            </a:r>
            <a:r>
              <a:rPr lang="ru-RU" sz="1800" b="1" dirty="0"/>
              <a:t> от 11 ноября 2024 года № 787/2089, 788/2090 и 789/2091 соответственно утверждены расписания и продолжительность проведения единого государственного экзамена (ЕГЭ), основного государственного экзамена (ОГЭ) и государственного выпускного экзамена (ГВЭ) по каждому учебному предмету, перечень средств обучения и воспитания, которые можно использовать при выполнении экзаменационных заданий. Документы были зарегистрированы Минюстом России 10 декабря 2024 года.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1299" y="2541320"/>
            <a:ext cx="10307782" cy="4316680"/>
          </a:xfrm>
        </p:spPr>
        <p:txBody>
          <a:bodyPr>
            <a:normAutofit fontScale="92500"/>
          </a:bodyPr>
          <a:lstStyle/>
          <a:p>
            <a:r>
              <a:rPr lang="ru-RU" dirty="0"/>
              <a:t>Проведение ОГЭ для выпускников 9-х классов также разделено на три периода: досрочный (с 22 апреля), основной (с 21 мая) и дополнительный (со 2 сентября).</a:t>
            </a:r>
          </a:p>
          <a:p>
            <a:r>
              <a:rPr lang="ru-RU" dirty="0"/>
              <a:t>Даты основного периода проведения основного государственного экзамена в 2025 году:</a:t>
            </a:r>
          </a:p>
          <a:p>
            <a:r>
              <a:rPr lang="ru-RU" dirty="0"/>
              <a:t>21 мая (среда) – иностранные языки (английский, испанский, немецкий, французский);</a:t>
            </a:r>
            <a:br>
              <a:rPr lang="ru-RU" dirty="0"/>
            </a:br>
            <a:r>
              <a:rPr lang="ru-RU" dirty="0"/>
              <a:t>22 мая (четверг) – иностранные языки (английский, испанский, немецкий, французский);</a:t>
            </a:r>
            <a:br>
              <a:rPr lang="ru-RU" dirty="0"/>
            </a:br>
            <a:r>
              <a:rPr lang="ru-RU" dirty="0"/>
              <a:t>26 мая (понедельник) – биология, информатика, обществознание, химия;</a:t>
            </a:r>
            <a:br>
              <a:rPr lang="ru-RU" dirty="0"/>
            </a:br>
            <a:r>
              <a:rPr lang="ru-RU" dirty="0"/>
              <a:t>29 мая (четверг) – география, история, физика, химия;</a:t>
            </a:r>
            <a:br>
              <a:rPr lang="ru-RU" dirty="0"/>
            </a:br>
            <a:r>
              <a:rPr lang="ru-RU" dirty="0"/>
              <a:t>3 июня (вторник) – математика;</a:t>
            </a:r>
            <a:br>
              <a:rPr lang="ru-RU" dirty="0"/>
            </a:br>
            <a:r>
              <a:rPr lang="ru-RU" dirty="0"/>
              <a:t>6 июня (пятница) – география, информатика, обществознание;</a:t>
            </a:r>
            <a:br>
              <a:rPr lang="ru-RU" dirty="0"/>
            </a:br>
            <a:r>
              <a:rPr lang="ru-RU" b="1" dirty="0"/>
              <a:t>9 июня (понедельник) – русский язык;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16 июня (понедельник) – биология, информатика, литература, физика.</a:t>
            </a:r>
          </a:p>
          <a:p>
            <a:r>
              <a:rPr lang="ru-RU" dirty="0"/>
              <a:t>Резервными днями определены 26–28 июня и 30 июня – 2 июля.</a:t>
            </a:r>
          </a:p>
          <a:p>
            <a:r>
              <a:rPr lang="ru-RU" dirty="0"/>
              <a:t>Все экзамены начинаются в 10:00 по местному времени.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222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5044" y="1122363"/>
            <a:ext cx="9052956" cy="172047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ОГЭ.  </a:t>
            </a:r>
            <a:r>
              <a:rPr lang="ru-RU" sz="4000" b="1" i="1" dirty="0" smtClean="0"/>
              <a:t>Русский язык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18805" y="1294410"/>
            <a:ext cx="8870868" cy="516576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структуры КИМ отсутствуют.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формулировки и систему оценивания выполнения заданий 13.1, 13.2, 13.3 внесены следующие корректировки.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заданиях 13.1, 13.2 и 13.3 (сочинение-рассуждение на основе опорного текста) последовательно использовано понятие «пример» без дифференциации на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-иллюстрацию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пример-аргумент. Предполагается, что подобная дифференциация в большей степени характерна для ЕГЭ по русскому языку. 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заданиях 13.1, 13.2 и 13.3 снято ограничение на способы обращения к прочитанному тексту. Экзаменуемый имеет право использовать различные способы работы с прочитанным текстом – не только в виде цитаты или ссылки на номера предложений, но и, например, в виде сжатого выборочного пересказа. </a:t>
            </a:r>
          </a:p>
          <a:p>
            <a:pPr algn="l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775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Изменения в ОГЭ. Русский язык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9617" y="1583139"/>
            <a:ext cx="9784995" cy="5008729"/>
          </a:xfrm>
        </p:spPr>
        <p:txBody>
          <a:bodyPr>
            <a:noAutofit/>
          </a:bodyPr>
          <a:lstStyle/>
          <a:p>
            <a:pPr marL="0" lvl="0" indent="0" fontAlgn="base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3.Переформулировано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13.1: цитата на лингвистическую тему заменена вопросом. </a:t>
            </a:r>
          </a:p>
          <a:p>
            <a:pPr marL="0" lvl="0" indent="0" fontAlgn="base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формулировку задания 13.3 в соответствии с критериями оценивания включена возможность приводить экзаменуемым примеры только из прочитанного текста. При этом введено ограничение видов примеров из жизненного опыта: «Не допускается обращение к таким жанрам, как комикс,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аниме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манга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фанфик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графический роман, компьютерная игра». </a:t>
            </a:r>
          </a:p>
          <a:p>
            <a:pPr marL="0" lvl="0" indent="0" fontAlgn="base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5.Критерий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«Смысловая цельность, речевая связность и последовательность изложения» во всех форматах развёрнутого ответа переименован в «Логичность речи»; скорректировано понятийное наполнение критерия «Композиционная стройность».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52066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5683" y="624110"/>
            <a:ext cx="9378929" cy="1655952"/>
          </a:xfrm>
        </p:spPr>
        <p:txBody>
          <a:bodyPr/>
          <a:lstStyle/>
          <a:p>
            <a:r>
              <a:rPr lang="ru-RU" b="1" dirty="0" smtClean="0"/>
              <a:t>Изменения в ОГЭ. Русский язык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0310" y="1228299"/>
            <a:ext cx="10044302" cy="5363570"/>
          </a:xfrm>
        </p:spPr>
        <p:txBody>
          <a:bodyPr>
            <a:noAutofit/>
          </a:bodyPr>
          <a:lstStyle/>
          <a:p>
            <a:pPr marL="0" lvl="0" indent="0" fontAlgn="base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6.Приведена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единообразному представлению система оценивания грамотности и фактической точности речи в ОГЭ и ЕГЭ по русскому языку. В частности, увеличено с 2 до 3 максимальное количество баллов по критериям ГК1 «Соблюдение орфографических норм», ГК2 «Соблюдение пунктуационных норм», ГК3 «Соблюдение грамматических норм» и ГК4 «Соблюдение речевых норм».  </a:t>
            </a:r>
          </a:p>
          <a:p>
            <a:pPr marL="0" lvl="0" indent="0" fontAlgn="base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7.Уменьшено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 аналогии с ЕГЭ) с 10 до 8 количество баллов расхождения между двумя экспертами для выхода работы на третью проверку.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8.Максимальный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первичный балл за выполнение экзаменационной работы увеличен с 33 до 37. </a:t>
            </a:r>
          </a:p>
        </p:txBody>
      </p:sp>
    </p:spTree>
    <p:extLst>
      <p:ext uri="{BB962C8B-B14F-4D97-AF65-F5344CB8AC3E}">
        <p14:creationId xmlns:p14="http://schemas.microsoft.com/office/powerpoint/2010/main" val="3971403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9619" y="624110"/>
            <a:ext cx="9784994" cy="1280890"/>
          </a:xfrm>
        </p:spPr>
        <p:txBody>
          <a:bodyPr>
            <a:noAutofit/>
          </a:bodyPr>
          <a:lstStyle/>
          <a:p>
            <a:r>
              <a:rPr lang="ru-RU" sz="2800" b="1" dirty="0"/>
              <a:t>Максимальный первичный балл за ОГЭ по русскому языку подняли с 33 до 37 баллов.</a:t>
            </a:r>
            <a:br>
              <a:rPr lang="ru-RU" sz="2800" b="1" dirty="0"/>
            </a:br>
            <a:endParaRPr lang="ru-RU" sz="2800" b="1" dirty="0"/>
          </a:p>
        </p:txBody>
      </p:sp>
      <p:pic>
        <p:nvPicPr>
          <p:cNvPr id="4" name="Объект 3" descr="новые требования! что изменилось в ОГЭ по русскому 2025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791" y="1637731"/>
            <a:ext cx="9258649" cy="52202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85018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2551" y="415635"/>
            <a:ext cx="9367054" cy="1207325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Повысили значимость грамотности</a:t>
            </a:r>
            <a:r>
              <a:rPr lang="ru-RU" dirty="0"/>
              <a:t/>
            </a:r>
            <a:br>
              <a:rPr lang="ru-RU" dirty="0"/>
            </a:br>
            <a:r>
              <a:rPr 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первичного балла связано с изменением оценивания работы по критериям грамотности. Ошибки теперь обходятся дороже, чем в прошлом году. Зато за их отсутствие можно получить 3 балла вместо 2 по четырём критериям.</a:t>
            </a:r>
            <a:br>
              <a:rPr 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Изменения огэ по русскому 2025 —  новые критерии грамотности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551" y="2553195"/>
            <a:ext cx="9367053" cy="38832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36403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Изменения в ОГЭ. Русский язык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6286" y="1353787"/>
            <a:ext cx="10747169" cy="5504213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Уменьшили расхождения перед третьей проверкой</a:t>
            </a:r>
            <a:endParaRPr lang="ru-RU" dirty="0"/>
          </a:p>
          <a:p>
            <a:r>
              <a:rPr lang="ru-RU" dirty="0"/>
              <a:t>Некоторые баллы, наоборот, снизили. До 2025 года экзаменационная работа попадала на третью проверку, если расхождение между оценками первых проверяющих составляло 10 баллов. Теперь для третьей проверки достаточно расхождения в 8 баллов. </a:t>
            </a:r>
          </a:p>
          <a:p>
            <a:r>
              <a:rPr lang="ru-RU" b="1" dirty="0"/>
              <a:t>Объединили в общее понятие пример-иллюстрацию и пример-аргумент</a:t>
            </a:r>
            <a:endParaRPr lang="ru-RU" dirty="0"/>
          </a:p>
          <a:p>
            <a:r>
              <a:rPr lang="ru-RU" dirty="0"/>
              <a:t>Пять изменений в ОГЭ по русскому касаются заданий 13.1, 13.2, 13.3, где нужно написать сочинение-рассуждение на основе прочитанного текста. В этих заданиях пример-иллюстрацию и пример-аргумент теперь объединили в понятие «пример». </a:t>
            </a:r>
          </a:p>
          <a:p>
            <a:r>
              <a:rPr lang="ru-RU" dirty="0"/>
              <a:t>На мой взгляд, объединение этих понятий упрощает процесс подбора примеров. Не нужно отдельно выбирать иллюстрации и аргументы, что представляло сложности для некоторых выпускников.</a:t>
            </a:r>
          </a:p>
          <a:p>
            <a:r>
              <a:rPr lang="ru-RU" b="1" dirty="0"/>
              <a:t>Сняли ограничение на способы обращения к тексту</a:t>
            </a:r>
            <a:endParaRPr lang="ru-RU" dirty="0"/>
          </a:p>
          <a:p>
            <a:r>
              <a:rPr lang="ru-RU" dirty="0"/>
              <a:t>В сочинении-рассуждении в 2025 году кроме цитат и ссылок на номера предложений можно использовать сжатый пересказ. Таким образом, теперь нет ограничений на способы обращения к прочитанному тексту. Это даёт ученикам больше свободы в выражении своих мыслей.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0230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6327" y="624110"/>
            <a:ext cx="8678285" cy="729677"/>
          </a:xfrm>
        </p:spPr>
        <p:txBody>
          <a:bodyPr/>
          <a:lstStyle/>
          <a:p>
            <a:r>
              <a:rPr lang="ru-RU" b="1" dirty="0"/>
              <a:t>Изменения в ОГЭ. Русский язык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3777" y="1353787"/>
            <a:ext cx="10530835" cy="5504213"/>
          </a:xfrm>
        </p:spPr>
        <p:txBody>
          <a:bodyPr/>
          <a:lstStyle/>
          <a:p>
            <a:r>
              <a:rPr lang="ru-RU" b="1" dirty="0"/>
              <a:t>Некоторые жанры больше нельзя использовать в примерах</a:t>
            </a:r>
            <a:endParaRPr lang="ru-RU" dirty="0"/>
          </a:p>
          <a:p>
            <a:r>
              <a:rPr lang="ru-RU" dirty="0"/>
              <a:t>Под запретом теперь такие жанры, как комикс, </a:t>
            </a:r>
            <a:r>
              <a:rPr lang="ru-RU" dirty="0" err="1"/>
              <a:t>манга</a:t>
            </a:r>
            <a:r>
              <a:rPr lang="ru-RU" dirty="0"/>
              <a:t> и другие (показаны на скриншоте). Эти жанры раньше вызывали дебаты среди учителей и репетиторов. В 2025 году ФИПИ разрешил этот спорный вопрос. </a:t>
            </a:r>
          </a:p>
          <a:p>
            <a:r>
              <a:rPr lang="ru-RU" b="1" dirty="0"/>
              <a:t>Переименовали один критерий</a:t>
            </a:r>
            <a:endParaRPr lang="ru-RU" dirty="0"/>
          </a:p>
          <a:p>
            <a:r>
              <a:rPr lang="ru-RU" dirty="0"/>
              <a:t>Критерий К3 теперь называется «Логичность речи». Это лаконичнее, чем прежнее название «Смысловая цельность, речевая связность и последовательность изложения». </a:t>
            </a:r>
          </a:p>
          <a:p>
            <a:r>
              <a:rPr lang="ru-RU" b="1" dirty="0"/>
              <a:t>И уточнили другой</a:t>
            </a:r>
            <a:endParaRPr lang="ru-RU" dirty="0"/>
          </a:p>
          <a:p>
            <a:r>
              <a:rPr lang="ru-RU" dirty="0"/>
              <a:t>Критерий К4 «Композиционная стройность» пояснили. В сочинениях ОГЭ по русскому языку в 2025 году будут оценивать, использует ли выпускник три обязательные части: тезис, аргументы и </a:t>
            </a:r>
            <a:r>
              <a:rPr lang="ru-RU" dirty="0" smtClean="0"/>
              <a:t>вывод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0735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5039" y="475013"/>
            <a:ext cx="10079574" cy="14299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Шкала </a:t>
            </a:r>
            <a:r>
              <a:rPr lang="ru-RU" sz="2700" dirty="0"/>
              <a:t>перевода суммарного первичного балла за выполнение экзаменационной работы в отметку по пятибалльной системе оценивания </a:t>
            </a:r>
            <a:br>
              <a:rPr lang="ru-RU" sz="27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8157" y="1769423"/>
            <a:ext cx="10376456" cy="4904509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592423"/>
              </p:ext>
            </p:extLst>
          </p:nvPr>
        </p:nvGraphicFramePr>
        <p:xfrm>
          <a:off x="819397" y="1905000"/>
          <a:ext cx="11174681" cy="49779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0887"/>
                <a:gridCol w="1269904"/>
                <a:gridCol w="1668400"/>
                <a:gridCol w="3154358"/>
                <a:gridCol w="3051132"/>
              </a:tblGrid>
              <a:tr h="2172806">
                <a:tc>
                  <a:txBody>
                    <a:bodyPr/>
                    <a:lstStyle/>
                    <a:p>
                      <a:r>
                        <a:rPr lang="ru-RU" dirty="0" smtClean="0"/>
                        <a:t>Отметка по пятибалльной системе оценивания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«2»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«3»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«4»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«5»</a:t>
                      </a:r>
                    </a:p>
                  </a:txBody>
                  <a:tcPr/>
                </a:tc>
              </a:tr>
              <a:tr h="280513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Суммарный первичный балл за работу в целом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 – 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 – 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 – 32, из них не менее </a:t>
                      </a:r>
                      <a:r>
                        <a:rPr lang="ru-RU" b="1" dirty="0" smtClean="0"/>
                        <a:t>6 балло</a:t>
                      </a:r>
                      <a:r>
                        <a:rPr lang="ru-RU" dirty="0" smtClean="0"/>
                        <a:t>в за грамотность (по критериям ГК1–ГК4). Если по критериям ГК1–ГК4 обучающийся набрал менее 6 баллов, выставляется отметка «3».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 – 37, из них не менее </a:t>
                      </a:r>
                      <a:r>
                        <a:rPr lang="ru-RU" b="1" dirty="0" smtClean="0"/>
                        <a:t>9 баллов </a:t>
                      </a:r>
                      <a:r>
                        <a:rPr lang="ru-RU" dirty="0" smtClean="0"/>
                        <a:t>за грамотность (по критериям ГК1–ГК4). Если по критериям ГК1–ГК4 обучающийся набрал менее 9 баллов, выставляется отметка «4»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80754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hlinkClick r:id="rId2"/>
              </a:rPr>
              <a:t>Письмо </a:t>
            </a:r>
            <a:r>
              <a:rPr lang="ru-RU" b="1" dirty="0" err="1">
                <a:hlinkClick r:id="rId2"/>
              </a:rPr>
              <a:t>Рособрнадзора</a:t>
            </a:r>
            <a:r>
              <a:rPr lang="ru-RU" b="1" dirty="0">
                <a:hlinkClick r:id="rId2"/>
              </a:rPr>
              <a:t> от 13.02.2025 № 04-41 о рекомендациях по переводу суммы первичных баллов за экзаменационные работы ОГЭ и ГВЭ-9 в пятибалльную систему оценивания в 2025 году и по определению минимального количества первичных баллов ОГЭ и ГВЭ-9 в 2025 году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0068" y="4667002"/>
            <a:ext cx="9034544" cy="1244219"/>
          </a:xfrm>
        </p:spPr>
        <p:txBody>
          <a:bodyPr/>
          <a:lstStyle/>
          <a:p>
            <a:r>
              <a:rPr lang="ru-RU" dirty="0"/>
              <a:t>Рекомендуемый минимальный первичный балл для отбора обучающихся в профильные классы для обучения по образовательным программам среднего общего образования </a:t>
            </a:r>
            <a:r>
              <a:rPr lang="ru-RU" b="1" dirty="0"/>
              <a:t>- 28 баллов.</a:t>
            </a:r>
          </a:p>
        </p:txBody>
      </p:sp>
    </p:spTree>
    <p:extLst>
      <p:ext uri="{BB962C8B-B14F-4D97-AF65-F5344CB8AC3E}">
        <p14:creationId xmlns:p14="http://schemas.microsoft.com/office/powerpoint/2010/main" val="25311445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КРИТЕРИИ ОЦЕНИВАНИЯ СЖАТОГО ИЗЛОЖЕНИЯ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1791716"/>
              </p:ext>
            </p:extLst>
          </p:nvPr>
        </p:nvGraphicFramePr>
        <p:xfrm>
          <a:off x="1536192" y="1560578"/>
          <a:ext cx="9083040" cy="5878806"/>
        </p:xfrm>
        <a:graphic>
          <a:graphicData uri="http://schemas.openxmlformats.org/drawingml/2006/table">
            <a:tbl>
              <a:tblPr/>
              <a:tblGrid>
                <a:gridCol w="862580"/>
                <a:gridCol w="7398798"/>
                <a:gridCol w="821662"/>
              </a:tblGrid>
              <a:tr h="440415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effectLst/>
                        </a:rPr>
                        <a:t>ИК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effectLst/>
                        </a:rPr>
                        <a:t>КРИТЕРИИ ОЦЕНИВАНИЯ СЖАТОГО ИЗЛОЖЕНИЯ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effectLst/>
                        </a:rPr>
                        <a:t>БАЛЛЫ</a:t>
                      </a:r>
                      <a:endParaRPr lang="ru-RU" sz="900">
                        <a:effectLst/>
                      </a:endParaRPr>
                    </a:p>
                  </a:txBody>
                  <a:tcPr marL="44979" marR="44979" marT="22490" marB="224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446634">
                <a:tc>
                  <a:txBody>
                    <a:bodyPr/>
                    <a:lstStyle/>
                    <a:p>
                      <a:pPr algn="ctr"/>
                      <a:r>
                        <a:rPr lang="ru-RU" b="1">
                          <a:effectLst/>
                        </a:rPr>
                        <a:t>ИК 1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Содержание изложения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/>
                      </a:r>
                      <a:br>
                        <a:rPr lang="ru-RU" sz="900">
                          <a:effectLst/>
                        </a:rPr>
                      </a:br>
                      <a:endParaRPr lang="ru-RU" sz="900">
                        <a:effectLst/>
                      </a:endParaRPr>
                    </a:p>
                  </a:txBody>
                  <a:tcPr marL="44979" marR="44979" marT="22490" marB="224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</a:tr>
              <a:tr h="629165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Экзаменуемый точно передал основное содержание прослушанного текста, отразив все важные для его восприятия микротемы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2</a:t>
                      </a:r>
                    </a:p>
                  </a:txBody>
                  <a:tcPr marL="44979" marR="44979" marT="22490" marB="224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9165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Экзаменуемый передал основное содержание прослушанного текста, </a:t>
                      </a:r>
                      <a:r>
                        <a:rPr lang="ru-RU" b="1">
                          <a:effectLst/>
                        </a:rPr>
                        <a:t>но</a:t>
                      </a:r>
                      <a:r>
                        <a:rPr lang="ru-RU">
                          <a:effectLst/>
                        </a:rPr>
                        <a:t> упустил или добавил 1 микротему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</a:t>
                      </a:r>
                    </a:p>
                  </a:txBody>
                  <a:tcPr marL="44979" marR="44979" marT="22490" marB="224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9165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Экзаменуемый передал основное содержание прослушанного текста, но упустил или добавил более 1 микротемы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0</a:t>
                      </a:r>
                    </a:p>
                  </a:txBody>
                  <a:tcPr marL="44979" marR="44979" marT="22490" marB="224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663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/>
                      </a:r>
                      <a:br>
                        <a:rPr lang="ru-RU" sz="900">
                          <a:effectLst/>
                        </a:rPr>
                      </a:br>
                      <a:endParaRPr lang="ru-RU" sz="900">
                        <a:effectLst/>
                      </a:endParaRPr>
                    </a:p>
                  </a:txBody>
                  <a:tcPr marL="44979" marR="44979" marT="22490" marB="224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</a:tr>
              <a:tr h="62916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2</a:t>
                      </a:r>
                    </a:p>
                  </a:txBody>
                  <a:tcPr marL="44979" marR="44979" marT="22490" marB="224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916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</a:rPr>
                        <a:t>1</a:t>
                      </a:r>
                    </a:p>
                  </a:txBody>
                  <a:tcPr marL="44979" marR="44979" marT="22490" marB="22490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17913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effectLst/>
                        </a:rPr>
                        <a:t>Экзаменуемый передал основное содержание прослушанного текста, </a:t>
                      </a:r>
                      <a:r>
                        <a:rPr lang="ru-RU" b="1" dirty="0">
                          <a:effectLst/>
                        </a:rPr>
                        <a:t>но</a:t>
                      </a:r>
                      <a:r>
                        <a:rPr lang="ru-RU" dirty="0">
                          <a:effectLst/>
                        </a:rPr>
                        <a:t> упустил или добавил 1 </a:t>
                      </a:r>
                      <a:r>
                        <a:rPr lang="ru-RU" dirty="0" err="1">
                          <a:effectLst/>
                        </a:rPr>
                        <a:t>микротему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900" dirty="0"/>
                    </a:p>
                  </a:txBody>
                  <a:tcPr marL="44979" marR="44979" marT="22490" marB="22490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9705045" y="-79176"/>
            <a:ext cx="21897045" cy="61555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smtClean="0">
                <a:ln>
                  <a:noFill/>
                </a:ln>
                <a:solidFill>
                  <a:srgbClr val="444444"/>
                </a:solidFill>
                <a:effectLst/>
                <a:latin typeface="Montserrat"/>
              </a:rPr>
              <a:t>Критерии оценивания сжатого изложения ОГЭ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999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9 класса все выпускники должны сдавать экзамен 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четырем или двум предметам.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Он называется основным государственным экзаменом или ОГЭ, и от его итогов зависи</a:t>
            </a:r>
            <a:r>
              <a:rPr lang="ru-RU" sz="2700" dirty="0"/>
              <a:t>т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0052" y="2133599"/>
            <a:ext cx="9604560" cy="4350327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/>
              <a:t>дадут </a:t>
            </a:r>
            <a:r>
              <a:rPr lang="ru-RU" sz="2000" dirty="0"/>
              <a:t>выпускнику аттестат или нет,</a:t>
            </a:r>
          </a:p>
          <a:p>
            <a:pPr lvl="0"/>
            <a:r>
              <a:rPr lang="ru-RU" sz="2000" dirty="0"/>
              <a:t>сможет он дальше учиться в колледже, в 10 классе или останется в 9 классе на второй год (увы, таких немало: в 2023 году только в одном из российских регионов было полторы тысячи второгодников в девятых классах).</a:t>
            </a:r>
          </a:p>
          <a:p>
            <a:r>
              <a:rPr lang="ru-RU" sz="2000" dirty="0"/>
              <a:t>К ОГЭ допустят того, кто успешно выдержал итоговое собеседование по русскому языку и освоил всю школьную программу за 9 лет.</a:t>
            </a:r>
          </a:p>
          <a:p>
            <a:r>
              <a:rPr lang="ru-RU" sz="2000" dirty="0"/>
              <a:t>Экзамен в девятом классе по форме и организации очень похож на </a:t>
            </a:r>
            <a:r>
              <a:rPr lang="ru-RU" sz="2000" u="sng" dirty="0">
                <a:hlinkClick r:id="rId2"/>
              </a:rPr>
              <a:t>ЕГЭ</a:t>
            </a:r>
            <a:r>
              <a:rPr lang="ru-RU" sz="2000" dirty="0"/>
              <a:t> (единый </a:t>
            </a:r>
            <a:r>
              <a:rPr lang="ru-RU" sz="2000" dirty="0" err="1"/>
              <a:t>госэкзамен</a:t>
            </a:r>
            <a:r>
              <a:rPr lang="ru-RU" sz="2000" dirty="0"/>
              <a:t>), который проводится после 11 класса. Ученикам выдаются стандартные бланки с заданиями, на которые надо дать письменные ответы. </a:t>
            </a:r>
          </a:p>
        </p:txBody>
      </p:sp>
    </p:spTree>
    <p:extLst>
      <p:ext uri="{BB962C8B-B14F-4D97-AF65-F5344CB8AC3E}">
        <p14:creationId xmlns:p14="http://schemas.microsoft.com/office/powerpoint/2010/main" val="38592163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КРИТЕРИИ ОЦЕНИВАНИЯ СЖАТОГО ИЗЛОЖЕНИЯ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3987093"/>
              </p:ext>
            </p:extLst>
          </p:nvPr>
        </p:nvGraphicFramePr>
        <p:xfrm>
          <a:off x="2398815" y="1698172"/>
          <a:ext cx="9001496" cy="5159826"/>
        </p:xfrm>
        <a:graphic>
          <a:graphicData uri="http://schemas.openxmlformats.org/drawingml/2006/table">
            <a:tbl>
              <a:tblPr/>
              <a:tblGrid>
                <a:gridCol w="854836"/>
                <a:gridCol w="7332375"/>
                <a:gridCol w="814285"/>
              </a:tblGrid>
              <a:tr h="820746"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>
                          <a:effectLst/>
                        </a:rPr>
                        <a:t>ИК</a:t>
                      </a:r>
                      <a:endParaRPr lang="ru-RU" sz="1700" dirty="0">
                        <a:effectLst/>
                      </a:endParaRP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700" dirty="0">
                        <a:effectLst/>
                      </a:endParaRP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b="1" dirty="0">
                          <a:effectLst/>
                        </a:rPr>
                        <a:t>БАЛЛЫ</a:t>
                      </a:r>
                      <a:endParaRPr lang="ru-RU" sz="1700" dirty="0">
                        <a:effectLst/>
                      </a:endParaRP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</a:tr>
              <a:tr h="820746">
                <a:tc>
                  <a:txBody>
                    <a:bodyPr/>
                    <a:lstStyle/>
                    <a:p>
                      <a:pPr algn="ctr"/>
                      <a:r>
                        <a:rPr lang="ru-RU" sz="1700" b="1">
                          <a:effectLst/>
                        </a:rPr>
                        <a:t>ИК 1</a:t>
                      </a:r>
                      <a:endParaRPr lang="ru-RU" sz="1700">
                        <a:effectLst/>
                      </a:endParaRP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700" b="1">
                          <a:effectLst/>
                        </a:rPr>
                        <a:t>Содержание изложения</a:t>
                      </a:r>
                      <a:endParaRPr lang="ru-RU" sz="1700">
                        <a:effectLst/>
                      </a:endParaRP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</a:rPr>
                        <a:t/>
                      </a:r>
                      <a:br>
                        <a:rPr lang="ru-RU" sz="1700">
                          <a:effectLst/>
                        </a:rPr>
                      </a:br>
                      <a:endParaRPr lang="ru-RU" sz="1700">
                        <a:effectLst/>
                      </a:endParaRP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</a:tr>
              <a:tr h="1172778">
                <a:tc>
                  <a:txBody>
                    <a:bodyPr/>
                    <a:lstStyle/>
                    <a:p>
                      <a:r>
                        <a:rPr lang="ru-RU" sz="1700">
                          <a:effectLst/>
                        </a:rPr>
                        <a:t/>
                      </a:r>
                      <a:br>
                        <a:rPr lang="ru-RU" sz="1700">
                          <a:effectLst/>
                        </a:rPr>
                      </a:br>
                      <a:endParaRPr lang="ru-RU" sz="1700">
                        <a:effectLst/>
                      </a:endParaRP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700">
                          <a:effectLst/>
                        </a:rPr>
                        <a:t>Экзаменуемый точно передал основное содержание прослушанного текста, отразив все важные для его восприятия микротемы</a:t>
                      </a: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</a:rPr>
                        <a:t>2</a:t>
                      </a: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72778">
                <a:tc>
                  <a:txBody>
                    <a:bodyPr/>
                    <a:lstStyle/>
                    <a:p>
                      <a:r>
                        <a:rPr lang="ru-RU" sz="1700">
                          <a:effectLst/>
                        </a:rPr>
                        <a:t/>
                      </a:r>
                      <a:br>
                        <a:rPr lang="ru-RU" sz="1700">
                          <a:effectLst/>
                        </a:rPr>
                      </a:br>
                      <a:endParaRPr lang="ru-RU" sz="1700">
                        <a:effectLst/>
                      </a:endParaRP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700">
                          <a:effectLst/>
                        </a:rPr>
                        <a:t>Экзаменуемый передал основное содержание прослушанного текста, </a:t>
                      </a:r>
                      <a:r>
                        <a:rPr lang="ru-RU" sz="1700" b="1">
                          <a:effectLst/>
                        </a:rPr>
                        <a:t>но</a:t>
                      </a:r>
                      <a:r>
                        <a:rPr lang="ru-RU" sz="1700">
                          <a:effectLst/>
                        </a:rPr>
                        <a:t> упустил или добавил 1 микротему</a:t>
                      </a: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>
                          <a:effectLst/>
                        </a:rPr>
                        <a:t>1</a:t>
                      </a: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72778">
                <a:tc>
                  <a:txBody>
                    <a:bodyPr/>
                    <a:lstStyle/>
                    <a:p>
                      <a:r>
                        <a:rPr lang="ru-RU" sz="1700">
                          <a:effectLst/>
                        </a:rPr>
                        <a:t/>
                      </a:r>
                      <a:br>
                        <a:rPr lang="ru-RU" sz="1700">
                          <a:effectLst/>
                        </a:rPr>
                      </a:br>
                      <a:endParaRPr lang="ru-RU" sz="1700">
                        <a:effectLst/>
                      </a:endParaRP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700">
                          <a:effectLst/>
                        </a:rPr>
                        <a:t>Экзаменуемый передал основное содержание прослушанного текста, но упустил или добавил более 1 микротемы</a:t>
                      </a: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700" dirty="0">
                          <a:effectLst/>
                        </a:rPr>
                        <a:t>0</a:t>
                      </a:r>
                    </a:p>
                  </a:txBody>
                  <a:tcPr marL="85869" marR="85869" marT="42935" marB="42935"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25709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3616397"/>
              </p:ext>
            </p:extLst>
          </p:nvPr>
        </p:nvGraphicFramePr>
        <p:xfrm>
          <a:off x="1816925" y="415635"/>
          <a:ext cx="9687687" cy="6008916"/>
        </p:xfrm>
        <a:graphic>
          <a:graphicData uri="http://schemas.openxmlformats.org/drawingml/2006/table">
            <a:tbl>
              <a:tblPr/>
              <a:tblGrid>
                <a:gridCol w="920001"/>
                <a:gridCol w="7891327"/>
                <a:gridCol w="876359"/>
              </a:tblGrid>
              <a:tr h="1051559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effectLst/>
                        </a:rPr>
                        <a:t>ИК 2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Сжатие исходного текста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</a:tr>
              <a:tr h="150223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Экзаменуемый применил 1 или несколько приемов сжатия текста, использовав их на протяжении всего текста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02230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Экзаменуемый применил 1 или несколько приемов сжатия текста, использовав их для сжатия 2 микротем текста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952897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Экзаменуемый применил один или несколько приёмов</a:t>
                      </a:r>
                      <a:br>
                        <a:rPr lang="ru-RU">
                          <a:effectLst/>
                        </a:rPr>
                      </a:br>
                      <a:r>
                        <a:rPr lang="ru-RU">
                          <a:effectLst/>
                        </a:rPr>
                        <a:t>сжатия одной микротемы текста, </a:t>
                      </a:r>
                      <a:r>
                        <a:rPr lang="ru-RU" b="1">
                          <a:effectLst/>
                        </a:rPr>
                        <a:t>или </a:t>
                      </a:r>
                      <a:r>
                        <a:rPr lang="ru-RU">
                          <a:effectLst/>
                        </a:rPr>
                        <a:t>экзаменуемый не использовал приёмы сжатия текста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22241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6169974"/>
              </p:ext>
            </p:extLst>
          </p:nvPr>
        </p:nvGraphicFramePr>
        <p:xfrm>
          <a:off x="1971304" y="624111"/>
          <a:ext cx="9533307" cy="5907320"/>
        </p:xfrm>
        <a:graphic>
          <a:graphicData uri="http://schemas.openxmlformats.org/drawingml/2006/table">
            <a:tbl>
              <a:tblPr/>
              <a:tblGrid>
                <a:gridCol w="905341"/>
                <a:gridCol w="7765572"/>
                <a:gridCol w="862394"/>
              </a:tblGrid>
              <a:tr h="1181464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effectLst/>
                        </a:rPr>
                        <a:t>ИК 3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effectLst/>
                        </a:rPr>
                        <a:t>Логичность речи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</a:tr>
              <a:tr h="1181464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Логические ошибки отсутствуют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81464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Допущена одна логическая ошибка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81464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>Допущено две логические ошибки или более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>
                          <a:effectLst/>
                        </a:rPr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81464">
                <a:tc>
                  <a:txBody>
                    <a:bodyPr/>
                    <a:lstStyle/>
                    <a:p>
                      <a:r>
                        <a:rPr lang="ru-RU">
                          <a:effectLst/>
                        </a:rPr>
                        <a:t/>
                      </a:r>
                      <a:br>
                        <a:rPr lang="ru-RU">
                          <a:effectLst/>
                        </a:rPr>
                      </a:b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DA6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>
                          <a:effectLst/>
                        </a:rPr>
                        <a:t>МАКСИМАЛЬНОЕ КОЛИЧЕСТВО БАЛЛОВ ЗА СЖАТОЕ ИЗЛОЖЕНИЕ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DA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effectLst/>
                        </a:rPr>
                        <a:t>6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DA6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2119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5668" y="178130"/>
            <a:ext cx="10224654" cy="1140031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 Критерии оценки грамотности и фактической точности речи экзаменуемого</a:t>
            </a:r>
            <a:br>
              <a:rPr lang="ru-RU" b="1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78892138"/>
              </p:ext>
            </p:extLst>
          </p:nvPr>
        </p:nvGraphicFramePr>
        <p:xfrm>
          <a:off x="2185060" y="1520343"/>
          <a:ext cx="9797143" cy="5047805"/>
        </p:xfrm>
        <a:graphic>
          <a:graphicData uri="http://schemas.openxmlformats.org/drawingml/2006/table">
            <a:tbl>
              <a:tblPr/>
              <a:tblGrid>
                <a:gridCol w="1220736"/>
                <a:gridCol w="7480269"/>
                <a:gridCol w="1096138"/>
              </a:tblGrid>
              <a:tr h="355118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effectLst/>
                        </a:rPr>
                        <a:t>ГК1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b="1">
                          <a:effectLst/>
                        </a:rPr>
                        <a:t>Соблюдение орфографических норм</a:t>
                      </a:r>
                      <a:endParaRPr lang="ru-RU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3083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/>
                      </a:r>
                      <a:br>
                        <a:rPr lang="ru-RU" sz="1400">
                          <a:effectLst/>
                        </a:rPr>
                      </a:br>
                      <a:endParaRPr lang="ru-RU" sz="14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</a:rPr>
                        <a:t>Орфографических ошибок нет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</a:rP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3083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/>
                      </a:r>
                      <a:br>
                        <a:rPr lang="ru-RU" sz="1400">
                          <a:effectLst/>
                        </a:rPr>
                      </a:br>
                      <a:endParaRPr lang="ru-RU" sz="14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</a:rPr>
                        <a:t>Допущены одна-две ошибки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3083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/>
                      </a:r>
                      <a:br>
                        <a:rPr lang="ru-RU" sz="1400">
                          <a:effectLst/>
                        </a:rPr>
                      </a:br>
                      <a:endParaRPr lang="ru-RU" sz="14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</a:rPr>
                        <a:t>Допущены три-четыре ошибки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03083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/>
                      </a:r>
                      <a:br>
                        <a:rPr lang="ru-RU" sz="1400">
                          <a:effectLst/>
                        </a:rPr>
                      </a:br>
                      <a:endParaRPr lang="ru-RU" sz="14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</a:rPr>
                        <a:t>Допущено пять ошибок или более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</a:rPr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21881">
                <a:tc>
                  <a:txBody>
                    <a:bodyPr/>
                    <a:lstStyle/>
                    <a:p>
                      <a:pPr algn="ctr"/>
                      <a:r>
                        <a:rPr lang="ru-RU" sz="1400" b="1">
                          <a:effectLst/>
                        </a:rPr>
                        <a:t>ГК2</a:t>
                      </a:r>
                      <a:endParaRPr lang="ru-RU" sz="14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</a:rPr>
                        <a:t>Соблюдение пунктуационных норм</a:t>
                      </a:r>
                      <a:endParaRPr lang="ru-RU" sz="1400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881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/>
                      </a:r>
                      <a:br>
                        <a:rPr lang="ru-RU" sz="1400">
                          <a:effectLst/>
                        </a:rPr>
                      </a:br>
                      <a:endParaRPr lang="ru-RU" sz="14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</a:rPr>
                        <a:t>Пунктуационных ошибок нет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</a:rPr>
                        <a:t>3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881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/>
                      </a:r>
                      <a:br>
                        <a:rPr lang="ru-RU" sz="1400">
                          <a:effectLst/>
                        </a:rPr>
                      </a:br>
                      <a:endParaRPr lang="ru-RU" sz="14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</a:rPr>
                        <a:t>Допущены одна-две ошибки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</a:rPr>
                        <a:t>2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881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/>
                      </a:r>
                      <a:br>
                        <a:rPr lang="ru-RU" sz="1400">
                          <a:effectLst/>
                        </a:rPr>
                      </a:br>
                      <a:endParaRPr lang="ru-RU" sz="14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</a:rPr>
                        <a:t>Допущены три-четыре ошибки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</a:rPr>
                        <a:t>1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1881">
                <a:tc>
                  <a:txBody>
                    <a:bodyPr/>
                    <a:lstStyle/>
                    <a:p>
                      <a:r>
                        <a:rPr lang="ru-RU" sz="1400">
                          <a:effectLst/>
                        </a:rPr>
                        <a:t/>
                      </a:r>
                      <a:br>
                        <a:rPr lang="ru-RU" sz="1400">
                          <a:effectLst/>
                        </a:rPr>
                      </a:br>
                      <a:endParaRPr lang="ru-RU" sz="140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>
                          <a:effectLst/>
                        </a:rPr>
                        <a:t>Допущено пять ошибок или более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</a:rPr>
                        <a:t>0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-79176"/>
            <a:ext cx="309700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9616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55197"/>
              </p:ext>
            </p:extLst>
          </p:nvPr>
        </p:nvGraphicFramePr>
        <p:xfrm>
          <a:off x="1971304" y="285009"/>
          <a:ext cx="8217724" cy="6388922"/>
        </p:xfrm>
        <a:graphic>
          <a:graphicData uri="http://schemas.openxmlformats.org/drawingml/2006/table">
            <a:tbl>
              <a:tblPr/>
              <a:tblGrid>
                <a:gridCol w="1023938"/>
                <a:gridCol w="6274359"/>
                <a:gridCol w="919427"/>
              </a:tblGrid>
              <a:tr h="28646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</a:rPr>
                        <a:t>ГК3</a:t>
                      </a:r>
                      <a:endParaRPr lang="ru-RU" sz="1200" dirty="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</a:rPr>
                        <a:t>Соблюдение грамматических норм</a:t>
                      </a: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684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Грамматических ошибок нет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</a:rPr>
                        <a:t>3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684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Допущены одна-две ошибки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</a:rPr>
                        <a:t>2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684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Допущены три-четыре ошибки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</a:rPr>
                        <a:t>1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684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Допущено пять ошибок или более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</a:rPr>
                        <a:t>0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6466"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</a:rPr>
                        <a:t>ГК4</a:t>
                      </a: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</a:rPr>
                        <a:t>Соблюдение речевых норм</a:t>
                      </a: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684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Речевых ошибок нет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</a:rPr>
                        <a:t>3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684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Допущены одна-две ошибки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</a:rPr>
                        <a:t>2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684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Допущены три-четыре ошибки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</a:rPr>
                        <a:t>1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684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Допущено пять ошибок или более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</a:rPr>
                        <a:t>0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86466"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</a:rPr>
                        <a:t>ФК1</a:t>
                      </a: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</a:rPr>
                        <a:t>Фактическая точность речи</a:t>
                      </a: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D1D5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2684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Фактические ошибки отсутствуют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</a:rPr>
                        <a:t>1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684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</a:rPr>
                        <a:t/>
                      </a:r>
                      <a:br>
                        <a:rPr lang="ru-RU" sz="1200">
                          <a:effectLst/>
                        </a:rPr>
                      </a:br>
                      <a:endParaRPr lang="ru-RU" sz="120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>
                          <a:effectLst/>
                        </a:rPr>
                        <a:t>Допущена одна фактическая ошибка или более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</a:rPr>
                        <a:t>0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268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</a:rPr>
                        <a:t>Максимальное количество баллов </a:t>
                      </a:r>
                      <a:r>
                        <a:rPr lang="ru-RU" sz="1200" b="1">
                          <a:effectLst/>
                        </a:rPr>
                        <a:t>за изложение и сочинение</a:t>
                      </a:r>
                      <a:r>
                        <a:rPr lang="ru-RU" sz="1200">
                          <a:effectLst/>
                        </a:rPr>
                        <a:t> по критериям ГК1–ГК4 и ФК1</a:t>
                      </a: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DA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</a:rPr>
                        <a:t>13</a:t>
                      </a:r>
                      <a:endParaRPr lang="ru-RU" sz="1200" dirty="0">
                        <a:effectLst/>
                      </a:endParaRPr>
                    </a:p>
                  </a:txBody>
                  <a:tcPr marL="59415" marR="59415" marT="29708" marB="29708" anchor="ctr">
                    <a:lnL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7DA6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05216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9778606"/>
              </p:ext>
            </p:extLst>
          </p:nvPr>
        </p:nvGraphicFramePr>
        <p:xfrm>
          <a:off x="1560575" y="1068780"/>
          <a:ext cx="8825124" cy="5789219"/>
        </p:xfrm>
        <a:graphic>
          <a:graphicData uri="http://schemas.openxmlformats.org/drawingml/2006/table">
            <a:tbl>
              <a:tblPr/>
              <a:tblGrid>
                <a:gridCol w="471428"/>
                <a:gridCol w="6319517"/>
                <a:gridCol w="2034179"/>
              </a:tblGrid>
              <a:tr h="1053778">
                <a:tc>
                  <a:txBody>
                    <a:bodyPr/>
                    <a:lstStyle/>
                    <a:p>
                      <a:pPr fontAlgn="t"/>
                      <a:r>
                        <a:rPr lang="ru-RU" sz="1300" dirty="0">
                          <a:effectLst/>
                        </a:rPr>
                        <a:t>№</a:t>
                      </a:r>
                    </a:p>
                  </a:txBody>
                  <a:tcPr marL="35671" marR="35671" marT="35671" marB="35671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81B8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b="1" dirty="0">
                          <a:effectLst/>
                        </a:rPr>
                        <a:t>Критерии оценивания сочинения-рассуждения на тему, связанную с анализом текста (13.3)</a:t>
                      </a:r>
                    </a:p>
                  </a:txBody>
                  <a:tcPr marL="35671" marR="35671" marT="35671" marB="35671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81B8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000" b="1" dirty="0">
                          <a:effectLst/>
                        </a:rPr>
                        <a:t>Баллы</a:t>
                      </a:r>
                    </a:p>
                  </a:txBody>
                  <a:tcPr marL="35671" marR="35671" marT="35671" marB="35671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181B8"/>
                    </a:solidFill>
                  </a:tcPr>
                </a:tc>
              </a:tr>
              <a:tr h="738957">
                <a:tc>
                  <a:txBody>
                    <a:bodyPr/>
                    <a:lstStyle/>
                    <a:p>
                      <a:pPr fontAlgn="t"/>
                      <a:r>
                        <a:rPr lang="ru-RU" sz="1300" b="1">
                          <a:effectLst/>
                        </a:rPr>
                        <a:t>С3К1</a:t>
                      </a:r>
                      <a:endParaRPr lang="ru-RU" sz="1300">
                        <a:effectLst/>
                      </a:endParaRPr>
                    </a:p>
                  </a:txBody>
                  <a:tcPr marL="35671" marR="35671" marT="35671" marB="35671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b="1" dirty="0">
                          <a:effectLst/>
                        </a:rPr>
                        <a:t>Определение понятия и его комментарий</a:t>
                      </a:r>
                      <a:endParaRPr lang="ru-RU" sz="1600" dirty="0">
                        <a:effectLst/>
                      </a:endParaRPr>
                    </a:p>
                  </a:txBody>
                  <a:tcPr marL="35671" marR="35671" marT="35671" marB="35671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35671" marR="35671" marT="35671" marB="35671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8599">
                <a:tc rowSpan="2">
                  <a:txBody>
                    <a:bodyPr/>
                    <a:lstStyle/>
                    <a:p>
                      <a:pPr fontAlgn="t"/>
                      <a:r>
                        <a:rPr lang="ru-RU" sz="1300">
                          <a:effectLst/>
                        </a:rPr>
                        <a:t> </a:t>
                      </a:r>
                    </a:p>
                  </a:txBody>
                  <a:tcPr marL="35671" marR="35671" marT="35671" marB="35671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>
                          <a:effectLst/>
                        </a:rPr>
                        <a:t>Экзаменуемый дал обоснованный ответ на вопрос, сформулированный в теме сочинения</a:t>
                      </a:r>
                    </a:p>
                  </a:txBody>
                  <a:tcPr marL="35671" marR="35671" marT="35671" marB="35671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>
                          <a:effectLst/>
                        </a:rPr>
                        <a:t>1</a:t>
                      </a:r>
                    </a:p>
                  </a:txBody>
                  <a:tcPr marL="35671" marR="35671" marT="35671" marB="35671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788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>
                          <a:effectLst/>
                        </a:rPr>
                        <a:t>Экзаменуемый дал необоснованный ответ на вопрос, сформулированный в теме сочинения,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b="1" dirty="0">
                          <a:effectLst/>
                        </a:rPr>
                        <a:t>или</a:t>
                      </a:r>
                      <a:r>
                        <a:rPr lang="ru-RU" sz="1600" dirty="0">
                          <a:effectLst/>
                        </a:rPr>
                        <a:t/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экзаменуемый не ответил на вопрос, сформулированный в теме сочинения</a:t>
                      </a:r>
                    </a:p>
                  </a:txBody>
                  <a:tcPr marL="35671" marR="35671" marT="35671" marB="35671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dirty="0">
                          <a:effectLst/>
                        </a:rPr>
                        <a:t>0</a:t>
                      </a:r>
                    </a:p>
                  </a:txBody>
                  <a:tcPr marL="35671" marR="35671" marT="35671" marB="35671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 flipV="1">
            <a:off x="-3921028" y="-379572"/>
            <a:ext cx="16113028" cy="100027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GoloS"/>
              </a:rPr>
              <a:t>Ответ на задание 13.3 (сочинение-рассуждение) оценивается по следующим критериям.</a:t>
            </a: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9021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9956553"/>
              </p:ext>
            </p:extLst>
          </p:nvPr>
        </p:nvGraphicFramePr>
        <p:xfrm>
          <a:off x="1793175" y="902524"/>
          <a:ext cx="9711435" cy="5638116"/>
        </p:xfrm>
        <a:graphic>
          <a:graphicData uri="http://schemas.openxmlformats.org/drawingml/2006/table">
            <a:tbl>
              <a:tblPr/>
              <a:tblGrid>
                <a:gridCol w="1662544"/>
                <a:gridCol w="5783284"/>
                <a:gridCol w="2265607"/>
              </a:tblGrid>
              <a:tr h="325467">
                <a:tc>
                  <a:txBody>
                    <a:bodyPr/>
                    <a:lstStyle/>
                    <a:p>
                      <a:pPr fontAlgn="t"/>
                      <a:r>
                        <a:rPr lang="ru-RU" sz="1100" b="1" dirty="0">
                          <a:effectLst/>
                        </a:rPr>
                        <a:t>С3К2</a:t>
                      </a:r>
                      <a:endParaRPr lang="ru-RU" sz="1100" dirty="0">
                        <a:effectLst/>
                      </a:endParaRP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b="1" dirty="0">
                          <a:effectLst/>
                        </a:rPr>
                        <a:t>Наличие примеров</a:t>
                      </a:r>
                      <a:endParaRPr lang="ru-RU" sz="1800" dirty="0">
                        <a:effectLst/>
                      </a:endParaRP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>
                          <a:effectLst/>
                        </a:rPr>
                        <a:t> </a:t>
                      </a: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726410">
                <a:tc rowSpan="4">
                  <a:txBody>
                    <a:bodyPr/>
                    <a:lstStyle/>
                    <a:p>
                      <a:pPr fontAlgn="t"/>
                      <a:r>
                        <a:rPr lang="ru-RU" sz="1100" dirty="0">
                          <a:effectLst/>
                        </a:rPr>
                        <a:t> </a:t>
                      </a: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Экзаменуемый привёл два примера: один пример из прочитанного текста, а другой – из жизненного опыта,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b="1" dirty="0">
                          <a:effectLst/>
                        </a:rPr>
                        <a:t>или</a:t>
                      </a:r>
                      <a:r>
                        <a:rPr lang="ru-RU" sz="1800" dirty="0">
                          <a:effectLst/>
                        </a:rPr>
                        <a:t/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экзаменуемый  привёл  два  примера  из  прочитанного текста</a:t>
                      </a: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3</a:t>
                      </a: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590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>
                          <a:effectLst/>
                        </a:rPr>
                        <a:t>Экзаменуемый привёл один пример из прочитанного текста</a:t>
                      </a: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2</a:t>
                      </a: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590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>
                          <a:effectLst/>
                        </a:rPr>
                        <a:t>Экзаменуемый привёл пример(ы) из жизненного опыта</a:t>
                      </a: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1</a:t>
                      </a: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8590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Экзаменуемый не привёл ни одного примера</a:t>
                      </a: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0</a:t>
                      </a:r>
                    </a:p>
                  </a:txBody>
                  <a:tcPr marL="30178" marR="30178" marT="30178" marB="30178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70831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6167210"/>
              </p:ext>
            </p:extLst>
          </p:nvPr>
        </p:nvGraphicFramePr>
        <p:xfrm>
          <a:off x="1056904" y="831273"/>
          <a:ext cx="10533413" cy="5984759"/>
        </p:xfrm>
        <a:graphic>
          <a:graphicData uri="http://schemas.openxmlformats.org/drawingml/2006/table">
            <a:tbl>
              <a:tblPr/>
              <a:tblGrid>
                <a:gridCol w="739848"/>
                <a:gridCol w="7511327"/>
                <a:gridCol w="2282238"/>
              </a:tblGrid>
              <a:tr h="323331">
                <a:tc>
                  <a:txBody>
                    <a:bodyPr/>
                    <a:lstStyle/>
                    <a:p>
                      <a:pPr fontAlgn="t"/>
                      <a:r>
                        <a:rPr lang="ru-RU" sz="900" b="1" dirty="0">
                          <a:effectLst/>
                        </a:rPr>
                        <a:t>С3К3</a:t>
                      </a:r>
                      <a:endParaRPr lang="ru-RU" sz="900" dirty="0">
                        <a:effectLst/>
                      </a:endParaRP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 b="1" dirty="0">
                          <a:effectLst/>
                        </a:rPr>
                        <a:t>Логичность речи</a:t>
                      </a:r>
                      <a:endParaRPr lang="ru-RU" sz="1600" dirty="0">
                        <a:effectLst/>
                      </a:endParaRP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600">
                          <a:effectLst/>
                        </a:rPr>
                        <a:t> 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911">
                <a:tc rowSpan="3">
                  <a:txBody>
                    <a:bodyPr/>
                    <a:lstStyle/>
                    <a:p>
                      <a:pPr fontAlgn="t"/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Логические ошибки отсутствуют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>
                          <a:effectLst/>
                        </a:rPr>
                        <a:t>2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9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Допущена одна логическая ошибка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1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734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Допущено две логические ошибки или более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0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911">
                <a:tc>
                  <a:txBody>
                    <a:bodyPr/>
                    <a:lstStyle/>
                    <a:p>
                      <a:pPr fontAlgn="t"/>
                      <a:r>
                        <a:rPr lang="ru-RU" sz="1600" b="1" dirty="0">
                          <a:effectLst/>
                        </a:rPr>
                        <a:t>С3К4</a:t>
                      </a:r>
                      <a:endParaRPr lang="ru-RU" sz="1600" dirty="0">
                        <a:effectLst/>
                      </a:endParaRP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b="1" dirty="0">
                          <a:effectLst/>
                        </a:rPr>
                        <a:t>Композиционная стройность</a:t>
                      </a:r>
                      <a:endParaRPr lang="ru-RU" sz="1800" dirty="0">
                        <a:effectLst/>
                      </a:endParaRP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173022">
                <a:tc rowSpan="2">
                  <a:txBody>
                    <a:bodyPr/>
                    <a:lstStyle/>
                    <a:p>
                      <a:pPr fontAlgn="t"/>
                      <a:r>
                        <a:rPr lang="ru-RU" sz="900">
                          <a:effectLst/>
                        </a:rPr>
                        <a:t> 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Работа характеризуется трёхчастной композицией, ошибки в построении текста отсутствуют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1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11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В работе нарушена трёхчастная композиция.</a:t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b="1" dirty="0">
                          <a:effectLst/>
                        </a:rPr>
                        <a:t>или</a:t>
                      </a:r>
                      <a:r>
                        <a:rPr lang="ru-RU" sz="1800" dirty="0">
                          <a:effectLst/>
                        </a:rPr>
                        <a:t/>
                      </a:r>
                      <a:br>
                        <a:rPr lang="ru-RU" sz="1800" dirty="0">
                          <a:effectLst/>
                        </a:rPr>
                      </a:br>
                      <a:r>
                        <a:rPr lang="ru-RU" sz="1800" dirty="0">
                          <a:effectLst/>
                        </a:rPr>
                        <a:t>В построении текста допущена одна ошибка или более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dirty="0">
                          <a:effectLst/>
                        </a:rPr>
                        <a:t>0</a:t>
                      </a: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14911">
                <a:tc gridSpan="2">
                  <a:txBody>
                    <a:bodyPr/>
                    <a:lstStyle/>
                    <a:p>
                      <a:pPr fontAlgn="t"/>
                      <a:r>
                        <a:rPr lang="ru-RU" sz="1800" b="1" dirty="0">
                          <a:effectLst/>
                        </a:rPr>
                        <a:t>Максимальное количество баллов за сочинение по критериям С3К1</a:t>
                      </a:r>
                      <a:r>
                        <a:rPr lang="ru-RU" sz="1800" dirty="0">
                          <a:effectLst/>
                        </a:rPr>
                        <a:t>–</a:t>
                      </a:r>
                      <a:r>
                        <a:rPr lang="ru-RU" sz="1800" b="1" dirty="0">
                          <a:effectLst/>
                        </a:rPr>
                        <a:t>С3К4</a:t>
                      </a:r>
                      <a:endParaRPr lang="ru-RU" sz="1800" dirty="0">
                        <a:effectLst/>
                      </a:endParaRP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800" b="1" dirty="0">
                          <a:effectLst/>
                        </a:rPr>
                        <a:t>7</a:t>
                      </a:r>
                      <a:endParaRPr lang="ru-RU" sz="1800" dirty="0">
                        <a:effectLst/>
                      </a:endParaRPr>
                    </a:p>
                  </a:txBody>
                  <a:tcPr marL="24496" marR="24496" marT="24496" marB="24496">
                    <a:lnL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BEBE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5715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Какие предметы сдают на ОГЭ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3807" y="1401288"/>
            <a:ext cx="9820893" cy="514201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После </a:t>
            </a:r>
            <a:r>
              <a:rPr lang="ru-RU" dirty="0"/>
              <a:t>9 класса выпускники, как правило, </a:t>
            </a:r>
            <a:r>
              <a:rPr lang="ru-RU" b="1" dirty="0"/>
              <a:t>сдают 4 экзамена</a:t>
            </a:r>
            <a:r>
              <a:rPr lang="ru-RU" dirty="0"/>
              <a:t>:</a:t>
            </a:r>
          </a:p>
          <a:p>
            <a:pPr lvl="0"/>
            <a:r>
              <a:rPr lang="ru-RU" dirty="0"/>
              <a:t>Два из них обязательные, это русский язык и математика,</a:t>
            </a:r>
          </a:p>
          <a:p>
            <a:pPr lvl="0"/>
            <a:r>
              <a:rPr lang="ru-RU" dirty="0"/>
              <a:t>Два - предметы по выбору, любые из перечисленных:</a:t>
            </a:r>
          </a:p>
          <a:p>
            <a:pPr lvl="0"/>
            <a:r>
              <a:rPr lang="ru-RU" dirty="0"/>
              <a:t>литература,</a:t>
            </a:r>
          </a:p>
          <a:p>
            <a:pPr lvl="0"/>
            <a:r>
              <a:rPr lang="ru-RU" dirty="0"/>
              <a:t>обществознание,</a:t>
            </a:r>
          </a:p>
          <a:p>
            <a:pPr lvl="0"/>
            <a:r>
              <a:rPr lang="ru-RU" dirty="0"/>
              <a:t>информатика,</a:t>
            </a:r>
          </a:p>
          <a:p>
            <a:pPr lvl="0"/>
            <a:r>
              <a:rPr lang="ru-RU" dirty="0"/>
              <a:t>физика,</a:t>
            </a:r>
          </a:p>
          <a:p>
            <a:pPr lvl="0"/>
            <a:r>
              <a:rPr lang="ru-RU" dirty="0"/>
              <a:t>химия,</a:t>
            </a:r>
          </a:p>
          <a:p>
            <a:pPr lvl="0"/>
            <a:r>
              <a:rPr lang="ru-RU" dirty="0"/>
              <a:t>биология,</a:t>
            </a:r>
          </a:p>
          <a:p>
            <a:pPr lvl="0"/>
            <a:r>
              <a:rPr lang="ru-RU" dirty="0"/>
              <a:t>история,</a:t>
            </a:r>
          </a:p>
          <a:p>
            <a:pPr lvl="0"/>
            <a:r>
              <a:rPr lang="ru-RU" dirty="0"/>
              <a:t>география</a:t>
            </a:r>
          </a:p>
          <a:p>
            <a:pPr lvl="0"/>
            <a:r>
              <a:rPr lang="ru-RU" dirty="0"/>
              <a:t>иностранные языки - английский, немецкий, французский, испанский.</a:t>
            </a:r>
          </a:p>
          <a:p>
            <a:r>
              <a:rPr lang="ru-RU" dirty="0"/>
              <a:t>Экзамена по китайскому языку в ОГЭ пока нет.</a:t>
            </a:r>
          </a:p>
          <a:p>
            <a:r>
              <a:rPr lang="ru-RU" dirty="0"/>
              <a:t>Как и нет деления на базовую и профильную математику - требования для всех учеников одинаковые.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8006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Реформа ОГЭ 2025: что меняется для школьников из 12 регионов </a:t>
            </a:r>
            <a:r>
              <a:rPr lang="ru-RU" b="1" dirty="0" smtClean="0"/>
              <a:t>РФ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6925" y="2133599"/>
            <a:ext cx="9687687" cy="4457205"/>
          </a:xfrm>
        </p:spPr>
        <p:txBody>
          <a:bodyPr>
            <a:normAutofit/>
          </a:bodyPr>
          <a:lstStyle/>
          <a:p>
            <a:r>
              <a:rPr lang="ru-RU" sz="2000" dirty="0"/>
              <a:t>В 2025 году в России впервые пройдет необычный эксперимент: депутаты Госдумы предложили разрешить девятиклассникам сдавать </a:t>
            </a:r>
            <a:r>
              <a:rPr lang="ru-RU" sz="2000" b="1" dirty="0"/>
              <a:t>не 4 выпускных экзамена, а только 2 </a:t>
            </a:r>
            <a:r>
              <a:rPr lang="ru-RU" sz="2000" dirty="0"/>
              <a:t>- русский язык и математику.</a:t>
            </a:r>
          </a:p>
          <a:p>
            <a:r>
              <a:rPr lang="ru-RU" sz="2000" dirty="0"/>
              <a:t>Но освободят от двух экзаменов не всех школьников, а </a:t>
            </a:r>
            <a:r>
              <a:rPr lang="ru-RU" sz="2000" b="1" dirty="0"/>
              <a:t>только тех, которые пойдут после девятого класса в колледжи.</a:t>
            </a:r>
            <a:r>
              <a:rPr lang="ru-RU" sz="2000" dirty="0"/>
              <a:t> Хочешь в десятый класс - кроме обязательных русского и математики, придется сдать, как и раньше, еще два предмета по выбору.</a:t>
            </a:r>
          </a:p>
          <a:p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83284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8183" y="624110"/>
            <a:ext cx="9426430" cy="1280890"/>
          </a:xfrm>
        </p:spPr>
        <p:txBody>
          <a:bodyPr>
            <a:normAutofit fontScale="90000"/>
          </a:bodyPr>
          <a:lstStyle/>
          <a:p>
            <a:r>
              <a:rPr lang="ru-RU" dirty="0"/>
              <a:t>В эксперименте, </a:t>
            </a:r>
            <a:r>
              <a:rPr lang="ru-RU" dirty="0" smtClean="0"/>
              <a:t>согласно</a:t>
            </a:r>
            <a:r>
              <a:rPr lang="ru-RU" dirty="0"/>
              <a:t> </a:t>
            </a:r>
            <a:r>
              <a:rPr lang="ru-RU" u="sng" dirty="0">
                <a:hlinkClick r:id="rId2"/>
              </a:rPr>
              <a:t>законопроекту</a:t>
            </a:r>
            <a:r>
              <a:rPr lang="ru-RU" dirty="0"/>
              <a:t>, будут участвовать выпускники из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9413" y="1698171"/>
            <a:ext cx="10115199" cy="515982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sz="2600" dirty="0"/>
              <a:t>Москвы</a:t>
            </a:r>
          </a:p>
          <a:p>
            <a:pPr lvl="0"/>
            <a:r>
              <a:rPr lang="ru-RU" sz="2600" dirty="0"/>
              <a:t>Санкт-Петербурга</a:t>
            </a:r>
          </a:p>
          <a:p>
            <a:pPr lvl="0"/>
            <a:r>
              <a:rPr lang="ru-RU" sz="2600" dirty="0"/>
              <a:t>Липецкой области</a:t>
            </a:r>
          </a:p>
          <a:p>
            <a:pPr lvl="0"/>
            <a:r>
              <a:rPr lang="ru-RU" sz="2600" dirty="0"/>
              <a:t>Нижегородской области</a:t>
            </a:r>
          </a:p>
          <a:p>
            <a:pPr lvl="0"/>
            <a:r>
              <a:rPr lang="ru-RU" sz="2600" dirty="0"/>
              <a:t>Ростовской области</a:t>
            </a:r>
          </a:p>
          <a:p>
            <a:pPr lvl="0"/>
            <a:r>
              <a:rPr lang="ru-RU" sz="2600" dirty="0"/>
              <a:t>Саратовской области</a:t>
            </a:r>
          </a:p>
          <a:p>
            <a:pPr lvl="0"/>
            <a:r>
              <a:rPr lang="ru-RU" sz="2600" dirty="0"/>
              <a:t>Тюменской области</a:t>
            </a:r>
          </a:p>
          <a:p>
            <a:pPr lvl="0"/>
            <a:r>
              <a:rPr lang="ru-RU" sz="2600" dirty="0"/>
              <a:t>Кемеровской области – Кузбасса</a:t>
            </a:r>
          </a:p>
          <a:p>
            <a:pPr lvl="0"/>
            <a:r>
              <a:rPr lang="ru-RU" sz="2600" dirty="0"/>
              <a:t>Камчатского края</a:t>
            </a:r>
          </a:p>
          <a:p>
            <a:pPr lvl="0"/>
            <a:r>
              <a:rPr lang="ru-RU" sz="2600" dirty="0"/>
              <a:t>Краснодарского края</a:t>
            </a:r>
          </a:p>
          <a:p>
            <a:pPr lvl="0"/>
            <a:r>
              <a:rPr lang="ru-RU" sz="2600" dirty="0"/>
              <a:t> Республики Северной Осетии – Алании</a:t>
            </a:r>
          </a:p>
          <a:p>
            <a:pPr lvl="0"/>
            <a:r>
              <a:rPr lang="ru-RU" sz="2600" dirty="0"/>
              <a:t> Ямало-Ненецкого автономного округа</a:t>
            </a:r>
          </a:p>
          <a:p>
            <a:r>
              <a:rPr lang="ru-RU" sz="2600" dirty="0"/>
              <a:t>Напомним, определиться с ОГЭ выпускники должны до 1 марта (включительно) того года, когда будут сдавать экзамены. Так что к этой дате некоторые девятиклассники должны принять серьезное решение о своей будущей профессии.</a:t>
            </a:r>
          </a:p>
          <a:p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3171318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8905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Правила сдачи ОГЭ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2541" y="1211283"/>
            <a:ext cx="10032072" cy="5450774"/>
          </a:xfrm>
        </p:spPr>
        <p:txBody>
          <a:bodyPr/>
          <a:lstStyle/>
          <a:p>
            <a:pPr lvl="0"/>
            <a:r>
              <a:rPr lang="ru-RU" dirty="0" smtClean="0"/>
              <a:t>К </a:t>
            </a:r>
            <a:r>
              <a:rPr lang="ru-RU" dirty="0"/>
              <a:t>экзаменам в девятом классе допустят при 2 важных условиях: по всем школьным предметам за 5-9 классы надо получить хотя бы "тройку", а за итоговое собеседование - "зачет".</a:t>
            </a:r>
          </a:p>
          <a:p>
            <a:pPr lvl="0"/>
            <a:r>
              <a:rPr lang="ru-RU" dirty="0"/>
              <a:t>Подать заявления на ОГЭ (или на ГВЭ - государственный выпускной экзамен) надо до 1 марта, но есть исключения из правил. По уважительным причинам это можно сделать позднее. Что считать уважительной причиной? Болезнь или другие обстоятельства, которые вы сумели подтвердить документами. Главное - успеть подать заявления хотя бы за две недели до экзамена.</a:t>
            </a:r>
          </a:p>
          <a:p>
            <a:pPr lvl="0"/>
            <a:r>
              <a:rPr lang="ru-RU" dirty="0"/>
              <a:t> После 1 марта в исключительных случаях можно изменить предмет, который выбран для ОГЭ. Но опять-таки нужны веские причины. И главное - предупредить об этом не позднее, чем за две недели до экзамена.</a:t>
            </a:r>
          </a:p>
          <a:p>
            <a:pPr lvl="0"/>
            <a:r>
              <a:rPr lang="ru-RU" dirty="0"/>
              <a:t>В особых случаях ОГЭ могут разрешить сдать дома или в больнице.</a:t>
            </a:r>
          </a:p>
          <a:p>
            <a:r>
              <a:rPr lang="ru-RU" dirty="0"/>
              <a:t>На экзамен надо прийти с документом, который удостоверяет личность. Если вдруг по каким-то причинам документа с собой нет (согласитесь, всякое случается), личность выпускника может подтвердить сопровождающий</a:t>
            </a:r>
          </a:p>
        </p:txBody>
      </p:sp>
    </p:spTree>
    <p:extLst>
      <p:ext uri="{BB962C8B-B14F-4D97-AF65-F5344CB8AC3E}">
        <p14:creationId xmlns:p14="http://schemas.microsoft.com/office/powerpoint/2010/main" val="2661706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46550"/>
          </a:xfrm>
        </p:spPr>
        <p:txBody>
          <a:bodyPr/>
          <a:lstStyle/>
          <a:p>
            <a:r>
              <a:rPr lang="ru-RU" b="1" dirty="0"/>
              <a:t>Правила сдачи ОГЭ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6925" y="1579418"/>
            <a:ext cx="9687687" cy="513014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000" dirty="0"/>
              <a:t>Опаздывать на ОГЭ, конечно, не надо, но, если уж так произошло, имейте в виду: вас все равно допустят к экзамену и проводят в аудиторию. Но время экзамена не продлят. Опоздали? Значит, на работу будет меньше времени. И проводить инструктаж для вас не будут, чтобы не отвлекать других учеников. Особенно внимательным надо быть на экзамене, где часть ОГЭ связана с прослушиванием текста. Во-первых, во время прослушивания вход в аудиторию запрещен, а во-вторых, персонально для вас не станут включать аудиозапись.</a:t>
            </a:r>
          </a:p>
          <a:p>
            <a:pPr lvl="0"/>
            <a:r>
              <a:rPr lang="ru-RU" sz="2000" dirty="0"/>
              <a:t>Если по медицинским причинам выпускнику не удалось закончить работу, составляется документ об этом, который и станет основанием для допуска к повторной сдаче ОГЭ в резервный срок.</a:t>
            </a:r>
          </a:p>
          <a:p>
            <a:pPr lvl="0"/>
            <a:r>
              <a:rPr lang="ru-RU" sz="2000" dirty="0"/>
              <a:t> За 30 и за 5 минут до окончания ОГЭ всех девятиклассников об этом предупредят. К слову, работу, разумеется, можно сдать, не дожидаясь окончания экзамена.</a:t>
            </a:r>
          </a:p>
          <a:p>
            <a:r>
              <a:rPr lang="ru-RU" sz="20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2647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8202" y="225632"/>
            <a:ext cx="8666409" cy="736269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Что можно взять на ОГЭ	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9419" y="961901"/>
            <a:ext cx="9925194" cy="5896100"/>
          </a:xfrm>
        </p:spPr>
        <p:txBody>
          <a:bodyPr/>
          <a:lstStyle/>
          <a:p>
            <a:r>
              <a:rPr lang="ru-RU" sz="2400" b="1" dirty="0"/>
              <a:t>Требования на экзамене после 9 класса не такие жесткие, как на ЕГЭ после 11</a:t>
            </a:r>
            <a:r>
              <a:rPr lang="ru-RU" sz="2400" dirty="0"/>
              <a:t>-го</a:t>
            </a:r>
            <a:r>
              <a:rPr lang="ru-RU" sz="2400" dirty="0" smtClean="0"/>
              <a:t>.</a:t>
            </a:r>
          </a:p>
          <a:p>
            <a:pPr lvl="0"/>
            <a:r>
              <a:rPr lang="ru-RU" sz="2400" dirty="0"/>
              <a:t>Литература - орфографический словарь (такой же, как на ОГЭ по русскому языку), тексты произведений, сборники лирики. Можно ли принести свои книги? В методических указаниях сказано: "Не рекомендуется".</a:t>
            </a:r>
          </a:p>
          <a:p>
            <a:pPr lvl="0"/>
            <a:r>
              <a:rPr lang="ru-RU" sz="2400" dirty="0"/>
              <a:t>Русский язык - орфографический словарь, который должен быть издан не раньше 2009 года и включать в себя не меньше 15 тысяч слов. Допустимо, что в словаре могут быть самые важные правила орфографии. Пользоваться словарями можно для выполнения любого задания</a:t>
            </a:r>
            <a:r>
              <a:rPr lang="ru-RU" sz="2400" dirty="0" smtClean="0"/>
              <a:t>.</a:t>
            </a:r>
          </a:p>
          <a:p>
            <a:pPr lvl="0"/>
            <a:r>
              <a:rPr lang="ru-RU" sz="2400" dirty="0" smtClean="0"/>
              <a:t>С 2025 года запрещено пользоваться личными орфографическими словарями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584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1953" y="624110"/>
            <a:ext cx="8642659" cy="682176"/>
          </a:xfrm>
        </p:spPr>
        <p:txBody>
          <a:bodyPr/>
          <a:lstStyle/>
          <a:p>
            <a:r>
              <a:rPr lang="ru-RU" b="1" dirty="0"/>
              <a:t>ОГЭ можно пересдать.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2551" y="1389413"/>
            <a:ext cx="9652061" cy="4880758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Причин может быть много:</a:t>
            </a:r>
          </a:p>
          <a:p>
            <a:pPr lvl="0"/>
            <a:r>
              <a:rPr lang="ru-RU" sz="2000" dirty="0"/>
              <a:t>Выпускник не смог закончить экзамен, допустим, почувствовал себя плохо, и врач это подтвердил. Школьнику разрешат прийти на экзамен в другой день.</a:t>
            </a:r>
          </a:p>
          <a:p>
            <a:pPr lvl="0"/>
            <a:r>
              <a:rPr lang="ru-RU" sz="2000" dirty="0"/>
              <a:t>Порядок проведения экзамена был нарушен (не выпускником), выпускник подал апелляцию, ее рассмотрели и удовлетворили, результат аннулировали и разрешили сдать ОГЭ в резервный срок.</a:t>
            </a:r>
          </a:p>
          <a:p>
            <a:pPr lvl="0"/>
            <a:r>
              <a:rPr lang="ru-RU" sz="2000" dirty="0"/>
              <a:t>Выпускник сам нарушил порядок на экзамене (списал, например), его работа аннулируется, и, пожалуйста, на пересдачу.</a:t>
            </a:r>
          </a:p>
          <a:p>
            <a:pPr lvl="0"/>
            <a:r>
              <a:rPr lang="ru-RU" sz="2000" dirty="0"/>
              <a:t>Разрешат пересдать двойки. Если у вас одна или две двойки, то пересдать их можно будет до 1 сентября, а вот если три двойки, или на пересдаче вы снова завалили экзамен, то только после 1 сентября.</a:t>
            </a:r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171365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132</TotalTime>
  <Words>1724</Words>
  <Application>Microsoft Office PowerPoint</Application>
  <PresentationFormat>Широкоэкранный</PresentationFormat>
  <Paragraphs>291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4" baseType="lpstr">
      <vt:lpstr>Arial</vt:lpstr>
      <vt:lpstr>Century Gothic</vt:lpstr>
      <vt:lpstr>GoloS</vt:lpstr>
      <vt:lpstr>Montserrat</vt:lpstr>
      <vt:lpstr>Times New Roman</vt:lpstr>
      <vt:lpstr>Wingdings 3</vt:lpstr>
      <vt:lpstr>Легкий дым</vt:lpstr>
      <vt:lpstr>Совместными приказами Минпросвещения России и Рособрнадзора от 11 ноября 2024 года № 787/2089, 788/2090 и 789/2091 соответственно утверждены расписания и продолжительность проведения единого государственного экзамена (ЕГЭ), основного государственного экзамена (ОГЭ) и государственного выпускного экзамена (ГВЭ) по каждому учебному предмету, перечень средств обучения и воспитания, которые можно использовать при выполнении экзаменационных заданий. Документы были зарегистрированы Минюстом России 10 декабря 2024 года.</vt:lpstr>
      <vt:lpstr>После 9 класса все выпускники должны сдавать экзамен по четырем или двум предметам. Он называется основным государственным экзаменом или ОГЭ, и от его итогов зависит: </vt:lpstr>
      <vt:lpstr>Какие предметы сдают на ОГЭ </vt:lpstr>
      <vt:lpstr>Реформа ОГЭ 2025: что меняется для школьников из 12 регионов РФ</vt:lpstr>
      <vt:lpstr>В эксперименте, согласно законопроекту, будут участвовать выпускники из</vt:lpstr>
      <vt:lpstr>Правила сдачи ОГЭ </vt:lpstr>
      <vt:lpstr>Правила сдачи ОГЭ</vt:lpstr>
      <vt:lpstr>Что можно взять на ОГЭ  </vt:lpstr>
      <vt:lpstr>ОГЭ можно пересдать. </vt:lpstr>
      <vt:lpstr>Изменения в ОГЭ.  Русский язык</vt:lpstr>
      <vt:lpstr>Изменения в ОГЭ. Русский язык</vt:lpstr>
      <vt:lpstr>Изменения в ОГЭ. Русский язык</vt:lpstr>
      <vt:lpstr>Максимальный первичный балл за ОГЭ по русскому языку подняли с 33 до 37 баллов. </vt:lpstr>
      <vt:lpstr>Повысили значимость грамотности Увеличение первичного балла связано с изменением оценивания работы по критериям грамотности. Ошибки теперь обходятся дороже, чем в прошлом году. Зато за их отсутствие можно получить 3 балла вместо 2 по четырём критериям. </vt:lpstr>
      <vt:lpstr>Изменения в ОГЭ. Русский язык</vt:lpstr>
      <vt:lpstr>Изменения в ОГЭ. Русский язык</vt:lpstr>
      <vt:lpstr>Шкала перевода суммарного первичного балла за выполнение экзаменационной работы в отметку по пятибалльной системе оценивания   </vt:lpstr>
      <vt:lpstr>Письмо Рособрнадзора от 13.02.2025 № 04-41 о рекомендациях по переводу суммы первичных баллов за экзаменационные работы ОГЭ и ГВЭ-9 в пятибалльную систему оценивания в 2025 году и по определению минимального количества первичных баллов ОГЭ и ГВЭ-9 в 2025 году</vt:lpstr>
      <vt:lpstr>КРИТЕРИИ ОЦЕНИВАНИЯ СЖАТОГО ИЗЛОЖЕНИЯ </vt:lpstr>
      <vt:lpstr>КРИТЕРИИ ОЦЕНИВАНИЯ СЖАТОГО ИЗЛОЖЕНИЯ </vt:lpstr>
      <vt:lpstr>Презентация PowerPoint</vt:lpstr>
      <vt:lpstr>Презентация PowerPoint</vt:lpstr>
      <vt:lpstr> Критерии оценки грамотности и фактической точности речи экзаменуемого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Изменения в ОГЭ</dc:title>
  <dc:creator>user</dc:creator>
  <cp:lastModifiedBy>user</cp:lastModifiedBy>
  <cp:revision>15</cp:revision>
  <dcterms:created xsi:type="dcterms:W3CDTF">2025-03-10T14:09:41Z</dcterms:created>
  <dcterms:modified xsi:type="dcterms:W3CDTF">2025-03-11T14:22:38Z</dcterms:modified>
</cp:coreProperties>
</file>